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82" r:id="rId2"/>
  </p:sldMasterIdLst>
  <p:notesMasterIdLst>
    <p:notesMasterId r:id="rId36"/>
  </p:notesMasterIdLst>
  <p:handoutMasterIdLst>
    <p:handoutMasterId r:id="rId37"/>
  </p:handoutMasterIdLst>
  <p:sldIdLst>
    <p:sldId id="258" r:id="rId3"/>
    <p:sldId id="261" r:id="rId4"/>
    <p:sldId id="260" r:id="rId5"/>
    <p:sldId id="272" r:id="rId6"/>
    <p:sldId id="274" r:id="rId7"/>
    <p:sldId id="262" r:id="rId8"/>
    <p:sldId id="287" r:id="rId9"/>
    <p:sldId id="284" r:id="rId10"/>
    <p:sldId id="285" r:id="rId11"/>
    <p:sldId id="286" r:id="rId12"/>
    <p:sldId id="264" r:id="rId13"/>
    <p:sldId id="273" r:id="rId14"/>
    <p:sldId id="276" r:id="rId15"/>
    <p:sldId id="283" r:id="rId16"/>
    <p:sldId id="275" r:id="rId17"/>
    <p:sldId id="277" r:id="rId18"/>
    <p:sldId id="278" r:id="rId19"/>
    <p:sldId id="279" r:id="rId20"/>
    <p:sldId id="280" r:id="rId21"/>
    <p:sldId id="282" r:id="rId22"/>
    <p:sldId id="288" r:id="rId23"/>
    <p:sldId id="281" r:id="rId24"/>
    <p:sldId id="289" r:id="rId25"/>
    <p:sldId id="290" r:id="rId26"/>
    <p:sldId id="265" r:id="rId27"/>
    <p:sldId id="291" r:id="rId28"/>
    <p:sldId id="266" r:id="rId29"/>
    <p:sldId id="267" r:id="rId30"/>
    <p:sldId id="268" r:id="rId31"/>
    <p:sldId id="269" r:id="rId32"/>
    <p:sldId id="270" r:id="rId33"/>
    <p:sldId id="271" r:id="rId34"/>
    <p:sldId id="292" r:id="rId3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8">
          <p15:clr>
            <a:srgbClr val="A4A3A4"/>
          </p15:clr>
        </p15:guide>
        <p15:guide id="2" orient="horz" pos="2820">
          <p15:clr>
            <a:srgbClr val="A4A3A4"/>
          </p15:clr>
        </p15:guide>
        <p15:guide id="3" pos="2880">
          <p15:clr>
            <a:srgbClr val="A4A3A4"/>
          </p15:clr>
        </p15:guide>
        <p15:guide id="4" pos="56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FF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841"/>
    <a:srgbClr val="FEE5BC"/>
    <a:srgbClr val="8064A2"/>
    <a:srgbClr val="6179A8"/>
    <a:srgbClr val="5EAFA6"/>
    <a:srgbClr val="5CB565"/>
    <a:srgbClr val="F774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71" autoAdjust="0"/>
    <p:restoredTop sz="87600" autoAdjust="0"/>
  </p:normalViewPr>
  <p:slideViewPr>
    <p:cSldViewPr>
      <p:cViewPr varScale="1">
        <p:scale>
          <a:sx n="83" d="100"/>
          <a:sy n="83" d="100"/>
        </p:scale>
        <p:origin x="532" y="64"/>
      </p:cViewPr>
      <p:guideLst>
        <p:guide orient="horz" pos="708"/>
        <p:guide orient="horz" pos="2820"/>
        <p:guide pos="2880"/>
        <p:guide pos="56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120" y="-8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z="1300" b="1" dirty="0" smtClean="0">
                <a:latin typeface="Arial" pitchFamily="34" charset="0"/>
                <a:cs typeface="Arial" pitchFamily="34" charset="0"/>
              </a:rPr>
              <a:t>Visual Studio Live! Austin 2016</a:t>
            </a:r>
            <a:endParaRPr lang="en-US" sz="13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443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2ECFD-0169-4599-A79A-8C44AB4A932C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26DE0-BACA-4EA0-B73F-CC7DC1D7F4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38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95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801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8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59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7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07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25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76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5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06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75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51E94-D08C-431E-88FC-7EB62E529A19}" type="datetimeFigureOut">
              <a:rPr lang="en-US" smtClean="0"/>
              <a:pPr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64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5" r:id="rId12"/>
    <p:sldLayoutId id="2147483676" r:id="rId13"/>
    <p:sldLayoutId id="2147483677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scotechsupport.com/feature/windows-10-runs-android-devices/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usinessinsider.com/ios-and-android-dominate-marketshare-2016-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usinessinsider.com/ios-and-android-dominate-marketshare-2016-2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ista.com/statistics/276623/number-of-apps-available-in-leading-app-stores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opensignal.com/reports/2015/08/android-fragmentation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ista.com/statistics/276623/number-of-apps-available-in-leading-app-stores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betanews.com/2015/11/18/windows-phones-market-share-goes-into-freefall/" TargetMode="External"/><Relationship Id="rId2" Type="http://schemas.openxmlformats.org/officeDocument/2006/relationships/hyperlink" Target="http://www.engadget.com/2016/01/04/windows-10-200-million-installed-devices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rentedwards/MobileTasks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apple.com/io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://www.auglaize.oplin.org/content/coming-march-kindle-fire-android-device-class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022725" y="2571750"/>
            <a:ext cx="3987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923" tIns="42962" rIns="85923" bIns="42962"/>
          <a:lstStyle/>
          <a:p>
            <a:pPr algn="r" eaLnBrk="1" hangingPunct="1">
              <a:defRPr/>
            </a:pPr>
            <a:r>
              <a:rPr lang="en-US" sz="3200" b="1" dirty="0" smtClean="0">
                <a:solidFill>
                  <a:srgbClr val="DDA841"/>
                </a:solidFill>
                <a:latin typeface="Arial" charset="0"/>
                <a:cs typeface="+mn-cs"/>
              </a:rPr>
              <a:t>Brent Edwards</a:t>
            </a:r>
            <a:endParaRPr lang="en-US" sz="2800" b="1" dirty="0">
              <a:solidFill>
                <a:srgbClr val="DDA841"/>
              </a:solidFill>
              <a:latin typeface="Arial" charset="0"/>
              <a:cs typeface="+mn-cs"/>
            </a:endParaRP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Principal Lead Consultant</a:t>
            </a: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Magenic</a:t>
            </a:r>
          </a:p>
          <a:p>
            <a:pPr eaLnBrk="1" hangingPunct="1">
              <a:defRPr/>
            </a:pPr>
            <a:endParaRPr lang="en-US" b="1" dirty="0">
              <a:solidFill>
                <a:srgbClr val="1F497D"/>
              </a:solidFill>
              <a:latin typeface="Arial" charset="0"/>
              <a:cs typeface="+mn-cs"/>
            </a:endParaRPr>
          </a:p>
          <a:p>
            <a:pPr eaLnBrk="1" hangingPunct="1">
              <a:defRPr/>
            </a:pPr>
            <a:endParaRPr lang="en-US" sz="1400" dirty="0">
              <a:solidFill>
                <a:srgbClr val="1F497D"/>
              </a:solidFill>
              <a:latin typeface="Times New Roman" pitchFamily="28" charset="0"/>
              <a:cs typeface="+mn-cs"/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4410077" y="3982819"/>
            <a:ext cx="366712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9pPr>
          </a:lstStyle>
          <a:p>
            <a:pPr algn="r"/>
            <a:r>
              <a:rPr lang="en-US" sz="2000" dirty="0">
                <a:solidFill>
                  <a:srgbClr val="DDA841"/>
                </a:solidFill>
                <a:latin typeface="Arial" charset="0"/>
              </a:rPr>
              <a:t>Level: </a:t>
            </a:r>
            <a:r>
              <a:rPr lang="en-US" sz="2000" dirty="0" smtClean="0">
                <a:solidFill>
                  <a:srgbClr val="DDA841"/>
                </a:solidFill>
                <a:latin typeface="Arial" charset="0"/>
              </a:rPr>
              <a:t>Intermediate, etc.</a:t>
            </a:r>
            <a:endParaRPr lang="en-US" sz="2000" dirty="0">
              <a:solidFill>
                <a:srgbClr val="DDA841"/>
              </a:solidFill>
              <a:latin typeface="Arial" charset="0"/>
            </a:endParaRPr>
          </a:p>
          <a:p>
            <a:pPr algn="r"/>
            <a:endParaRPr lang="en-US" b="1" dirty="0">
              <a:solidFill>
                <a:schemeClr val="accent1"/>
              </a:solidFill>
              <a:latin typeface="Arial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81000" y="1289050"/>
            <a:ext cx="76200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92100"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ctr" anchorCtr="0" compatLnSpc="1">
            <a:prstTxWarp prst="textNoShape">
              <a:avLst/>
            </a:prstTxWarp>
          </a:bodyPr>
          <a:lstStyle>
            <a:lvl1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2pPr>
            <a:lvl3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3pPr>
            <a:lvl4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4pPr>
            <a:lvl5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5pPr>
            <a:lvl6pPr marL="4572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6pPr>
            <a:lvl7pPr marL="9144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7pPr>
            <a:lvl8pPr marL="13716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8pPr>
            <a:lvl9pPr marL="18288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9pPr>
          </a:lstStyle>
          <a:p>
            <a:pPr algn="r">
              <a:lnSpc>
                <a:spcPct val="80000"/>
              </a:lnSpc>
              <a:defRPr/>
            </a:pPr>
            <a:r>
              <a:rPr lang="en-US" sz="4400" b="1" dirty="0" smtClean="0">
                <a:solidFill>
                  <a:srgbClr val="FEE5BC"/>
                </a:solidFill>
                <a:effectLst/>
              </a:rPr>
              <a:t>Building Modern Mobile Apps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-330200" y="2566787"/>
            <a:ext cx="3987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923" tIns="42962" rIns="85923" bIns="42962"/>
          <a:lstStyle/>
          <a:p>
            <a:pPr algn="r" eaLnBrk="1" hangingPunct="1">
              <a:defRPr/>
            </a:pPr>
            <a:r>
              <a:rPr lang="en-US" sz="3200" b="1" dirty="0" smtClean="0">
                <a:solidFill>
                  <a:srgbClr val="DDA841"/>
                </a:solidFill>
                <a:latin typeface="Arial" charset="0"/>
                <a:cs typeface="+mn-cs"/>
              </a:rPr>
              <a:t>Kevin Ford</a:t>
            </a:r>
            <a:endParaRPr lang="en-US" sz="2800" b="1" dirty="0">
              <a:solidFill>
                <a:srgbClr val="DDA841"/>
              </a:solidFill>
              <a:latin typeface="Arial" charset="0"/>
              <a:cs typeface="+mn-cs"/>
            </a:endParaRP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Mobile Practice Lead</a:t>
            </a: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Magenic</a:t>
            </a:r>
          </a:p>
          <a:p>
            <a:pPr eaLnBrk="1" hangingPunct="1">
              <a:defRPr/>
            </a:pPr>
            <a:endParaRPr lang="en-US" b="1" dirty="0">
              <a:solidFill>
                <a:srgbClr val="1F497D"/>
              </a:solidFill>
              <a:latin typeface="Arial" charset="0"/>
              <a:cs typeface="+mn-cs"/>
            </a:endParaRPr>
          </a:p>
          <a:p>
            <a:pPr eaLnBrk="1" hangingPunct="1">
              <a:defRPr/>
            </a:pPr>
            <a:endParaRPr lang="en-US" sz="1400" dirty="0">
              <a:solidFill>
                <a:srgbClr val="1F497D"/>
              </a:solidFill>
              <a:latin typeface="Times New Roman" pitchFamily="28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1887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</a:t>
            </a:r>
            <a:endParaRPr lang="en-US" dirty="0"/>
          </a:p>
        </p:txBody>
      </p:sp>
      <p:pic>
        <p:nvPicPr>
          <p:cNvPr id="11266" name="Picture 2" descr="https://www.tescotechsupport.com/wp-content/uploads/2015/03/windows-10-convergence_mai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9300" y="1219707"/>
            <a:ext cx="5105400" cy="2876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https://www.tescotechsupport.com/feature/windows-10-runs-android-devices</a:t>
            </a:r>
            <a:r>
              <a:rPr lang="en-US" sz="825" dirty="0" smtClean="0">
                <a:hlinkClick r:id="rId3"/>
              </a:rPr>
              <a:t>/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285513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Adoption</a:t>
            </a:r>
            <a:endParaRPr lang="en-US" dirty="0"/>
          </a:p>
        </p:txBody>
      </p:sp>
      <p:pic>
        <p:nvPicPr>
          <p:cNvPr id="1026" name="Picture 2" descr="20160229_iOS_Android_BI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00" y="971550"/>
            <a:ext cx="4851400" cy="363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http://</a:t>
            </a:r>
            <a:r>
              <a:rPr lang="en-US" sz="825" dirty="0" smtClean="0">
                <a:hlinkClick r:id="rId3"/>
              </a:rPr>
              <a:t>www.businessinsider.com/ios-and-android-dominate-marketshare-2016-2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358314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Adoption</a:t>
            </a:r>
            <a:endParaRPr lang="en-US" dirty="0"/>
          </a:p>
        </p:txBody>
      </p:sp>
      <p:pic>
        <p:nvPicPr>
          <p:cNvPr id="2050" name="Picture 2" descr="ipho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801" y="950711"/>
            <a:ext cx="6556399" cy="360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http://</a:t>
            </a:r>
            <a:r>
              <a:rPr lang="en-US" sz="825" dirty="0" smtClean="0">
                <a:hlinkClick r:id="rId3"/>
              </a:rPr>
              <a:t>www.businessinsider.com/ios-and-android-dominate-marketshare-2016-2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3631172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07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Fragmentation</a:t>
            </a:r>
          </a:p>
          <a:p>
            <a:pPr lvl="1"/>
            <a:r>
              <a:rPr lang="en-US" dirty="0" smtClean="0"/>
              <a:t>Device</a:t>
            </a:r>
          </a:p>
          <a:p>
            <a:pPr lvl="1"/>
            <a:r>
              <a:rPr lang="en-US" dirty="0" smtClean="0"/>
              <a:t>Screen Size</a:t>
            </a:r>
          </a:p>
          <a:p>
            <a:pPr lvl="1"/>
            <a:r>
              <a:rPr lang="en-US" dirty="0" smtClean="0"/>
              <a:t>Operating System Version</a:t>
            </a:r>
          </a:p>
          <a:p>
            <a:r>
              <a:rPr lang="en-US" dirty="0" smtClean="0"/>
              <a:t>Being Noticed</a:t>
            </a:r>
          </a:p>
          <a:p>
            <a:pPr lvl="1"/>
            <a:r>
              <a:rPr lang="en-US" dirty="0" smtClean="0"/>
              <a:t>1.6 Million Apps in Play Store</a:t>
            </a:r>
          </a:p>
          <a:p>
            <a:pPr lvl="2"/>
            <a:r>
              <a:rPr lang="en-US" sz="1300" dirty="0">
                <a:hlinkClick r:id="rId2"/>
              </a:rPr>
              <a:t>http://www.statista.com/statistics/276623/number-of-apps-available-in-leading-app-stores</a:t>
            </a:r>
            <a:r>
              <a:rPr lang="en-US" sz="1300" dirty="0" smtClean="0">
                <a:hlinkClick r:id="rId2"/>
              </a:rPr>
              <a:t>/</a:t>
            </a: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419499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Fragmentation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781" y="1015312"/>
            <a:ext cx="4686439" cy="361383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http://opensignal.com/reports/2015/08/android-fragmentation</a:t>
            </a:r>
            <a:r>
              <a:rPr lang="en-US" sz="825" dirty="0" smtClean="0">
                <a:hlinkClick r:id="rId3"/>
              </a:rPr>
              <a:t>/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3987238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</a:t>
            </a:r>
            <a:r>
              <a:rPr lang="en-US" dirty="0"/>
              <a:t>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306" y="977796"/>
            <a:ext cx="4921389" cy="354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7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</a:t>
            </a:r>
            <a:r>
              <a:rPr lang="en-US" dirty="0"/>
              <a:t>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968" y="952462"/>
            <a:ext cx="5242065" cy="360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07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</a:t>
            </a:r>
            <a:r>
              <a:rPr lang="en-US" dirty="0"/>
              <a:t>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812" y="1695405"/>
            <a:ext cx="5372376" cy="175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3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</a:t>
            </a:r>
            <a:r>
              <a:rPr lang="en-US" dirty="0"/>
              <a:t>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650" y="1428750"/>
            <a:ext cx="4870700" cy="268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4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3925887" cy="1021556"/>
          </a:xfrm>
        </p:spPr>
        <p:txBody>
          <a:bodyPr/>
          <a:lstStyle/>
          <a:p>
            <a:r>
              <a:rPr lang="en-US" dirty="0" smtClean="0"/>
              <a:t>Kevin Ford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3697287" cy="112514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KevinF@magenic.com</a:t>
            </a:r>
            <a:endParaRPr lang="en-US" dirty="0">
              <a:solidFill>
                <a:srgbClr val="FF6600"/>
              </a:solidFill>
            </a:endParaRPr>
          </a:p>
          <a:p>
            <a:r>
              <a:rPr lang="en-US" dirty="0">
                <a:solidFill>
                  <a:srgbClr val="FF6600"/>
                </a:solidFill>
              </a:rPr>
              <a:t>@Bowman74</a:t>
            </a:r>
            <a:endParaRPr lang="en-US" dirty="0" smtClean="0">
              <a:solidFill>
                <a:srgbClr val="FF6600"/>
              </a:solidFill>
            </a:endParaRPr>
          </a:p>
          <a:p>
            <a:r>
              <a:rPr lang="en-US" dirty="0">
                <a:solidFill>
                  <a:srgbClr val="FF6600"/>
                </a:solidFill>
              </a:rPr>
              <a:t>http://</a:t>
            </a:r>
            <a:r>
              <a:rPr lang="en-US" dirty="0" smtClean="0">
                <a:solidFill>
                  <a:srgbClr val="FF6600"/>
                </a:solidFill>
              </a:rPr>
              <a:t>windingroadway.blogspot.com</a:t>
            </a:r>
            <a:endParaRPr lang="en-US" dirty="0" smtClean="0">
              <a:solidFill>
                <a:srgbClr val="FF6600"/>
              </a:solidFill>
            </a:endParaRPr>
          </a:p>
          <a:p>
            <a:r>
              <a:rPr lang="en-US" dirty="0">
                <a:solidFill>
                  <a:srgbClr val="FF6600"/>
                </a:solidFill>
              </a:rPr>
              <a:t>https://github.com/Bowman74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953000" y="3305176"/>
            <a:ext cx="3925887" cy="10215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Brent Edwards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953000" y="2180036"/>
            <a:ext cx="3697287" cy="11251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solidFill>
                  <a:srgbClr val="FF6600"/>
                </a:solidFill>
              </a:rPr>
              <a:t>BrentE@magenic.com</a:t>
            </a:r>
          </a:p>
          <a:p>
            <a:r>
              <a:rPr lang="en-US" smtClean="0">
                <a:solidFill>
                  <a:srgbClr val="FF6600"/>
                </a:solidFill>
              </a:rPr>
              <a:t>@brentledwards</a:t>
            </a:r>
          </a:p>
          <a:p>
            <a:r>
              <a:rPr lang="en-US" smtClean="0">
                <a:solidFill>
                  <a:srgbClr val="FF6600"/>
                </a:solidFill>
              </a:rPr>
              <a:t>http://www.brentedwards.net</a:t>
            </a:r>
          </a:p>
          <a:p>
            <a:r>
              <a:rPr lang="en-US" smtClean="0">
                <a:solidFill>
                  <a:srgbClr val="FF6600"/>
                </a:solidFill>
              </a:rPr>
              <a:t>https://github.com/brentedwards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11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8102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Being Noticed</a:t>
            </a:r>
          </a:p>
          <a:p>
            <a:pPr lvl="1"/>
            <a:r>
              <a:rPr lang="en-US" dirty="0" smtClean="0"/>
              <a:t>1.5 Million Apps in App Store</a:t>
            </a:r>
          </a:p>
          <a:p>
            <a:pPr lvl="2"/>
            <a:r>
              <a:rPr lang="en-US" sz="1300" dirty="0">
                <a:hlinkClick r:id="rId2"/>
              </a:rPr>
              <a:t>http://www.statista.com/statistics/276623/number-of-apps-available-in-leading-app-stores</a:t>
            </a:r>
            <a:r>
              <a:rPr lang="en-US" sz="1300" dirty="0" smtClean="0">
                <a:hlinkClick r:id="rId2"/>
              </a:rPr>
              <a:t>/</a:t>
            </a:r>
            <a:endParaRPr lang="en-US" sz="1300" dirty="0" smtClean="0"/>
          </a:p>
          <a:p>
            <a:r>
              <a:rPr lang="en-US" dirty="0" smtClean="0"/>
              <a:t>Multiple Screen Sizes</a:t>
            </a:r>
          </a:p>
          <a:p>
            <a:pPr lvl="1"/>
            <a:r>
              <a:rPr lang="en-US" dirty="0" smtClean="0"/>
              <a:t>Not anywhere close to Android</a:t>
            </a:r>
          </a:p>
          <a:p>
            <a:r>
              <a:rPr lang="en-US" dirty="0" smtClean="0"/>
              <a:t>Always need a Mac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4947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Challenges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683" y="1428750"/>
            <a:ext cx="3600635" cy="275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230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123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Mobile Adoption</a:t>
            </a:r>
          </a:p>
          <a:p>
            <a:pPr lvl="1"/>
            <a:r>
              <a:rPr lang="en-US" dirty="0" smtClean="0"/>
              <a:t>200 Million Windows 10 installs so far</a:t>
            </a:r>
          </a:p>
          <a:p>
            <a:pPr lvl="2"/>
            <a:r>
              <a:rPr lang="en-US" sz="1300" dirty="0">
                <a:hlinkClick r:id="rId2"/>
              </a:rPr>
              <a:t>http://www.engadget.com/2016/01/04/windows-10-200-million-installed-devices</a:t>
            </a:r>
            <a:r>
              <a:rPr lang="en-US" sz="1300" dirty="0" smtClean="0">
                <a:hlinkClick r:id="rId2"/>
              </a:rPr>
              <a:t>/</a:t>
            </a:r>
            <a:endParaRPr lang="en-US" sz="1300" dirty="0" smtClean="0"/>
          </a:p>
          <a:p>
            <a:pPr lvl="1"/>
            <a:r>
              <a:rPr lang="en-US" dirty="0" smtClean="0"/>
              <a:t>However, Windows Phone is still struggling</a:t>
            </a:r>
          </a:p>
          <a:p>
            <a:pPr lvl="2"/>
            <a:r>
              <a:rPr lang="en-US" dirty="0" smtClean="0"/>
              <a:t>1.7% Market Share in 2015 Q3</a:t>
            </a:r>
          </a:p>
          <a:p>
            <a:pPr lvl="3"/>
            <a:r>
              <a:rPr lang="en-US" sz="1300" dirty="0">
                <a:hlinkClick r:id="rId3"/>
              </a:rPr>
              <a:t>http://betanews.com/2015/11/18/windows-phones-market-share-goes-into-freefall</a:t>
            </a:r>
            <a:r>
              <a:rPr lang="en-US" sz="1300" dirty="0" smtClean="0">
                <a:hlinkClick r:id="rId3"/>
              </a:rPr>
              <a:t>/</a:t>
            </a:r>
            <a:endParaRPr lang="en-US" sz="13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469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App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Technology Options</a:t>
            </a:r>
          </a:p>
          <a:p>
            <a:pPr lvl="1"/>
            <a:r>
              <a:rPr lang="en-US" dirty="0"/>
              <a:t>Mobile </a:t>
            </a:r>
            <a:r>
              <a:rPr lang="en-US" dirty="0" smtClean="0"/>
              <a:t>Web</a:t>
            </a:r>
            <a:endParaRPr lang="en-US" dirty="0"/>
          </a:p>
          <a:p>
            <a:pPr lvl="1"/>
            <a:r>
              <a:rPr lang="en-US" dirty="0" smtClean="0"/>
              <a:t>Fully Native</a:t>
            </a:r>
          </a:p>
          <a:p>
            <a:pPr lvl="1"/>
            <a:r>
              <a:rPr lang="en-US" dirty="0" smtClean="0"/>
              <a:t>Cross-platform solution</a:t>
            </a:r>
          </a:p>
          <a:p>
            <a:pPr lvl="2"/>
            <a:r>
              <a:rPr lang="en-US" dirty="0" err="1" smtClean="0"/>
              <a:t>Xamarin</a:t>
            </a:r>
            <a:endParaRPr lang="en-US" dirty="0" smtClean="0"/>
          </a:p>
          <a:p>
            <a:pPr lvl="2"/>
            <a:r>
              <a:rPr lang="en-US" dirty="0" smtClean="0"/>
              <a:t>Cordova</a:t>
            </a:r>
          </a:p>
        </p:txBody>
      </p:sp>
    </p:spTree>
    <p:extLst>
      <p:ext uri="{BB962C8B-B14F-4D97-AF65-F5344CB8AC3E}">
        <p14:creationId xmlns:p14="http://schemas.microsoft.com/office/powerpoint/2010/main" val="130917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90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Option: Mobile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Already lots of experience with web</a:t>
            </a:r>
          </a:p>
          <a:p>
            <a:pPr lvl="1"/>
            <a:r>
              <a:rPr lang="en-US" dirty="0" smtClean="0"/>
              <a:t>Can reuse all code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No native look-and-feel out of the box</a:t>
            </a:r>
          </a:p>
        </p:txBody>
      </p:sp>
    </p:spTree>
    <p:extLst>
      <p:ext uri="{BB962C8B-B14F-4D97-AF65-F5344CB8AC3E}">
        <p14:creationId xmlns:p14="http://schemas.microsoft.com/office/powerpoint/2010/main" val="21769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Option: Fully Native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Native look-and-feel</a:t>
            </a:r>
          </a:p>
          <a:p>
            <a:pPr lvl="1"/>
            <a:r>
              <a:rPr lang="en-US" dirty="0" smtClean="0"/>
              <a:t>Build apps as each platform intends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No code re-use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980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Option: Cordova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Cross-platform</a:t>
            </a:r>
          </a:p>
          <a:p>
            <a:pPr lvl="1"/>
            <a:r>
              <a:rPr lang="en-US" dirty="0" smtClean="0"/>
              <a:t>Lots of code re-use</a:t>
            </a:r>
          </a:p>
          <a:p>
            <a:pPr lvl="1"/>
            <a:r>
              <a:rPr lang="en-US" dirty="0" smtClean="0"/>
              <a:t>Builds on Web dev knowledge</a:t>
            </a:r>
          </a:p>
          <a:p>
            <a:pPr lvl="1"/>
            <a:r>
              <a:rPr lang="en-US" dirty="0" smtClean="0"/>
              <a:t>Don’t need Windows and Mac machines to build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Users can sometimes tell it’s not a “native”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79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Tasks Source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github.com/brentedwards/MobileTasks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0642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Option: </a:t>
            </a:r>
            <a:r>
              <a:rPr lang="en-US" dirty="0" err="1" smtClean="0"/>
              <a:t>Xamarin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Native look-and-feel</a:t>
            </a:r>
          </a:p>
          <a:p>
            <a:pPr lvl="1"/>
            <a:r>
              <a:rPr lang="en-US" dirty="0" smtClean="0"/>
              <a:t>Lots of code re-use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Can’t re-use UI code</a:t>
            </a:r>
          </a:p>
          <a:p>
            <a:pPr lvl="1"/>
            <a:r>
              <a:rPr lang="en-US" strike="sngStrike" dirty="0" smtClean="0"/>
              <a:t>Requires expensive license</a:t>
            </a:r>
            <a:r>
              <a:rPr lang="en-US" dirty="0" smtClean="0"/>
              <a:t> Not Anymore!</a:t>
            </a:r>
            <a:endParaRPr lang="en-US" strike="sngStrike" dirty="0" smtClean="0"/>
          </a:p>
          <a:p>
            <a:pPr lvl="1"/>
            <a:r>
              <a:rPr lang="en-US" dirty="0" smtClean="0"/>
              <a:t>Need Windows and Mac machines to build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Option: </a:t>
            </a:r>
            <a:r>
              <a:rPr lang="en-US" dirty="0" err="1" smtClean="0"/>
              <a:t>Xamarin.Forms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Pros of </a:t>
            </a:r>
            <a:r>
              <a:rPr lang="en-US" dirty="0" err="1" smtClean="0"/>
              <a:t>Xamarin</a:t>
            </a:r>
            <a:endParaRPr lang="en-US" dirty="0" smtClean="0"/>
          </a:p>
          <a:p>
            <a:pPr lvl="1"/>
            <a:r>
              <a:rPr lang="en-US" dirty="0" smtClean="0"/>
              <a:t>Can re-use UI code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Still need </a:t>
            </a:r>
            <a:r>
              <a:rPr lang="en-US" dirty="0"/>
              <a:t>Windows and Mac machines to </a:t>
            </a:r>
            <a:r>
              <a:rPr lang="en-US" dirty="0" smtClean="0"/>
              <a:t>build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021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Native Technologies</a:t>
            </a:r>
          </a:p>
          <a:p>
            <a:pPr lvl="1"/>
            <a:r>
              <a:rPr lang="en-US" dirty="0" smtClean="0"/>
              <a:t>UWP</a:t>
            </a:r>
          </a:p>
          <a:p>
            <a:pPr lvl="1"/>
            <a:r>
              <a:rPr lang="en-US" dirty="0" smtClean="0"/>
              <a:t>Swift</a:t>
            </a:r>
          </a:p>
          <a:p>
            <a:pPr lvl="1"/>
            <a:r>
              <a:rPr lang="en-US" dirty="0" smtClean="0"/>
              <a:t>Android Studio</a:t>
            </a:r>
          </a:p>
          <a:p>
            <a:r>
              <a:rPr lang="en-US" dirty="0" smtClean="0"/>
              <a:t>Lunch</a:t>
            </a:r>
          </a:p>
          <a:p>
            <a:r>
              <a:rPr lang="en-US" dirty="0" smtClean="0"/>
              <a:t>Hybrid Development</a:t>
            </a:r>
          </a:p>
          <a:p>
            <a:pPr lvl="1"/>
            <a:r>
              <a:rPr lang="en-US" dirty="0" smtClean="0"/>
              <a:t>Cordova</a:t>
            </a:r>
          </a:p>
          <a:p>
            <a:r>
              <a:rPr lang="en-US" dirty="0" smtClean="0"/>
              <a:t>Near Native Development</a:t>
            </a:r>
          </a:p>
          <a:p>
            <a:pPr lvl="1"/>
            <a:r>
              <a:rPr lang="en-US" dirty="0" err="1" smtClean="0"/>
              <a:t>Xamarin</a:t>
            </a:r>
            <a:endParaRPr lang="en-US" dirty="0" smtClean="0"/>
          </a:p>
          <a:p>
            <a:pPr lvl="1"/>
            <a:r>
              <a:rPr lang="en-US" dirty="0" err="1" smtClean="0"/>
              <a:t>Xamarin.Forms</a:t>
            </a:r>
            <a:endParaRPr lang="en-US" dirty="0" smtClean="0"/>
          </a:p>
          <a:p>
            <a:r>
              <a:rPr lang="en-US" smtClean="0"/>
              <a:t>Wrapping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175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93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 several ways to do mobile development</a:t>
            </a:r>
          </a:p>
          <a:p>
            <a:r>
              <a:rPr lang="en-US" dirty="0" smtClean="0"/>
              <a:t>Each topic will start high </a:t>
            </a:r>
            <a:r>
              <a:rPr lang="en-US" dirty="0" smtClean="0"/>
              <a:t>level</a:t>
            </a:r>
          </a:p>
          <a:p>
            <a:r>
              <a:rPr lang="en-US" dirty="0" smtClean="0"/>
              <a:t>Plant the seed of knowledge</a:t>
            </a:r>
          </a:p>
          <a:p>
            <a:pPr lvl="1"/>
            <a:r>
              <a:rPr lang="en-US" dirty="0" smtClean="0"/>
              <a:t>Up to you to water it!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777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modern mobile app?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483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Modern Mobile App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Modern Mobile App will…</a:t>
            </a:r>
          </a:p>
          <a:p>
            <a:pPr lvl="1"/>
            <a:r>
              <a:rPr lang="en-US" dirty="0" smtClean="0"/>
              <a:t>Work on user’s device(s)</a:t>
            </a:r>
          </a:p>
          <a:p>
            <a:pPr lvl="2"/>
            <a:r>
              <a:rPr lang="en-US" dirty="0" smtClean="0"/>
              <a:t>No matter what that device/platform is</a:t>
            </a:r>
          </a:p>
          <a:p>
            <a:pPr lvl="1"/>
            <a:r>
              <a:rPr lang="en-US" dirty="0" smtClean="0"/>
              <a:t>Securely store data in the cloud</a:t>
            </a:r>
          </a:p>
          <a:p>
            <a:pPr lvl="1"/>
            <a:r>
              <a:rPr lang="en-US" dirty="0" smtClean="0"/>
              <a:t>Be kind to user’s data plan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188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Mobile players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124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http://www.apple.com/ios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grpSp>
        <p:nvGrpSpPr>
          <p:cNvPr id="7" name="Group 6"/>
          <p:cNvGrpSpPr/>
          <p:nvPr/>
        </p:nvGrpSpPr>
        <p:grpSpPr>
          <a:xfrm>
            <a:off x="1427121" y="1237118"/>
            <a:ext cx="6289758" cy="3271481"/>
            <a:chOff x="990600" y="1237118"/>
            <a:chExt cx="6289758" cy="327148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63643" y="1237118"/>
              <a:ext cx="5416715" cy="327148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0600" y="2724150"/>
              <a:ext cx="1284344" cy="1581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8644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</a:t>
            </a:r>
            <a:r>
              <a:rPr lang="en-US" sz="825" dirty="0" smtClean="0">
                <a:hlinkClick r:id="rId2"/>
              </a:rPr>
              <a:t>www.auglaize.oplin.org/content/coming-march-kindle-fire-android-device-classes</a:t>
            </a:r>
            <a:endParaRPr lang="en-US" sz="825" dirty="0"/>
          </a:p>
        </p:txBody>
      </p:sp>
      <p:grpSp>
        <p:nvGrpSpPr>
          <p:cNvPr id="4" name="Group 3"/>
          <p:cNvGrpSpPr/>
          <p:nvPr/>
        </p:nvGrpSpPr>
        <p:grpSpPr>
          <a:xfrm>
            <a:off x="1399778" y="879996"/>
            <a:ext cx="6344444" cy="3681280"/>
            <a:chOff x="762000" y="879996"/>
            <a:chExt cx="6344444" cy="3681280"/>
          </a:xfrm>
        </p:grpSpPr>
        <p:pic>
          <p:nvPicPr>
            <p:cNvPr id="3074" name="Picture 2" descr="http://www.auglaize.oplin.org/sites/default/files/images/Android%20device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37557" y="879996"/>
              <a:ext cx="5068887" cy="3681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http://ecx.images-amazon.com/images/I/81jMWseOH9L._SL1500_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" y="2952750"/>
              <a:ext cx="1382326" cy="1383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7133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Visual Studio Live! Redmond 201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427</Words>
  <Application>Microsoft Office PowerPoint</Application>
  <PresentationFormat>On-screen Show (16:9)</PresentationFormat>
  <Paragraphs>137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Times New Roman</vt:lpstr>
      <vt:lpstr>Visual Studio Live! Redmond 2014</vt:lpstr>
      <vt:lpstr>Custom Design</vt:lpstr>
      <vt:lpstr>PowerPoint Presentation</vt:lpstr>
      <vt:lpstr>Kevin Ford</vt:lpstr>
      <vt:lpstr>Mobile Tasks Source Code</vt:lpstr>
      <vt:lpstr>Today’s Goal</vt:lpstr>
      <vt:lpstr>What is a modern mobile app?</vt:lpstr>
      <vt:lpstr>Modern Mobile App</vt:lpstr>
      <vt:lpstr>Major Mobile players</vt:lpstr>
      <vt:lpstr>iOS</vt:lpstr>
      <vt:lpstr>Android</vt:lpstr>
      <vt:lpstr>Windows</vt:lpstr>
      <vt:lpstr>Platform Adoption</vt:lpstr>
      <vt:lpstr>Platform Adoption</vt:lpstr>
      <vt:lpstr>Android</vt:lpstr>
      <vt:lpstr>Android Challenges</vt:lpstr>
      <vt:lpstr>Android Fragmentation</vt:lpstr>
      <vt:lpstr>Android Fragmentation</vt:lpstr>
      <vt:lpstr>Android Fragmentation</vt:lpstr>
      <vt:lpstr>Android Fragmentation</vt:lpstr>
      <vt:lpstr>Android Fragmentation</vt:lpstr>
      <vt:lpstr>iOS</vt:lpstr>
      <vt:lpstr>iOS Challenges</vt:lpstr>
      <vt:lpstr>iOS Challenges</vt:lpstr>
      <vt:lpstr>Windows</vt:lpstr>
      <vt:lpstr>Windows Challenges</vt:lpstr>
      <vt:lpstr>Client App Options</vt:lpstr>
      <vt:lpstr>Development</vt:lpstr>
      <vt:lpstr>Tech Option: Mobile Web</vt:lpstr>
      <vt:lpstr>Tech Option: Fully Native</vt:lpstr>
      <vt:lpstr>Tech Option: Cordova</vt:lpstr>
      <vt:lpstr>Tech Option: Xamarin</vt:lpstr>
      <vt:lpstr>Tech Option: Xamarin.Forms</vt:lpstr>
      <vt:lpstr>Today’s Agenda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2015-02-16T21:29:58Z</dcterms:created>
  <dcterms:modified xsi:type="dcterms:W3CDTF">2016-04-21T15:20:11Z</dcterms:modified>
</cp:coreProperties>
</file>

<file path=docProps/thumbnail.jpeg>
</file>